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593" y="1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6/9/2021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te.org/" TargetMode="External"/><Relationship Id="rId2" Type="http://schemas.openxmlformats.org/officeDocument/2006/relationships/hyperlink" Target="http://www.centerforlearning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eachit.co.uk/" TargetMode="External"/><Relationship Id="rId5" Type="http://schemas.openxmlformats.org/officeDocument/2006/relationships/hyperlink" Target="http://apcentral.collegeboard.com/" TargetMode="External"/><Relationship Id="rId4" Type="http://schemas.openxmlformats.org/officeDocument/2006/relationships/hyperlink" Target="http://www.readin.org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Teaching the Novel:</a:t>
            </a:r>
            <a:br>
              <a:rPr lang="en-US" dirty="0"/>
            </a:br>
            <a:r>
              <a:rPr lang="en-US" dirty="0" err="1"/>
              <a:t>PLanNING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2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the Novels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724400"/>
          </a:xfrm>
        </p:spPr>
        <p:txBody>
          <a:bodyPr>
            <a:noAutofit/>
          </a:bodyPr>
          <a:lstStyle/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Geographical range </a:t>
            </a:r>
          </a:p>
          <a:p>
            <a:pPr marL="41148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/>
              <a:t>		(at least Britain and the US)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range 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/>
              <a:t>		(19th and 20th/21st centuries)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Accessibility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/>
              <a:t>		</a:t>
            </a:r>
            <a:r>
              <a:rPr lang="en-US" sz="2800" dirty="0"/>
              <a:t>(a scaled variety of difficulty)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students 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/>
              <a:t>		(gender, culture…)</a:t>
            </a:r>
          </a:p>
        </p:txBody>
      </p:sp>
    </p:spTree>
    <p:extLst>
      <p:ext uri="{BB962C8B-B14F-4D97-AF65-F5344CB8AC3E}">
        <p14:creationId xmlns:p14="http://schemas.microsoft.com/office/powerpoint/2010/main" val="170158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the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724400"/>
          </a:xfrm>
        </p:spPr>
        <p:txBody>
          <a:bodyPr>
            <a:noAutofit/>
          </a:bodyPr>
          <a:lstStyle/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the students aware of ‘the parts’</a:t>
            </a:r>
          </a:p>
          <a:p>
            <a:pPr marL="41148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/>
              <a:t>		(these may or may not be chapters)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to avoid ‘dragging it out’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/>
              <a:t>		(three-week maximum, except….)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the students’ calendar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/>
              <a:t>		(school and outside influences)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Leave reasonable ‘elbow room’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/>
              <a:t>		</a:t>
            </a:r>
            <a:r>
              <a:rPr lang="en-US" sz="2800" dirty="0"/>
              <a:t>(avoid sudden assignments)</a:t>
            </a:r>
          </a:p>
        </p:txBody>
      </p:sp>
    </p:spTree>
    <p:extLst>
      <p:ext uri="{BB962C8B-B14F-4D97-AF65-F5344CB8AC3E}">
        <p14:creationId xmlns:p14="http://schemas.microsoft.com/office/powerpoint/2010/main" val="139280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a 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71600"/>
            <a:ext cx="8229600" cy="4953000"/>
          </a:xfrm>
        </p:spPr>
        <p:txBody>
          <a:bodyPr>
            <a:noAutofit/>
          </a:bodyPr>
          <a:lstStyle/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can’t do it all.</a:t>
            </a:r>
          </a:p>
          <a:p>
            <a:pPr marL="41148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/>
              <a:t>		(We want to. We can’t.)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Begin with what you love about it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/>
              <a:t>		(setting, history, a set of characters…)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novel was ‘recommended’…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/>
              <a:t>		(ask the ‘recommending’ parties)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the first time…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/>
              <a:t>		</a:t>
            </a:r>
            <a:r>
              <a:rPr lang="en-US" sz="2800" dirty="0"/>
              <a:t>(find what was engaging)</a:t>
            </a:r>
          </a:p>
        </p:txBody>
      </p:sp>
    </p:spTree>
    <p:extLst>
      <p:ext uri="{BB962C8B-B14F-4D97-AF65-F5344CB8AC3E}">
        <p14:creationId xmlns:p14="http://schemas.microsoft.com/office/powerpoint/2010/main" val="111445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838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/>
              <a:t>“Selections from….”</a:t>
            </a:r>
            <a:br>
              <a:rPr lang="en-US" sz="4800" dirty="0"/>
            </a:br>
            <a:r>
              <a:rPr lang="en-US" sz="4800" dirty="0"/>
              <a:t>“An Introduction to…”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590800"/>
            <a:ext cx="8229600" cy="3733800"/>
          </a:xfrm>
        </p:spPr>
        <p:txBody>
          <a:bodyPr>
            <a:noAutofit/>
          </a:bodyPr>
          <a:lstStyle/>
          <a:p>
            <a:pPr marL="411480" lvl="1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800" b="1" dirty="0"/>
              <a:t>No state has a law that a course must cover</a:t>
            </a:r>
            <a:br>
              <a:rPr lang="en-US" sz="4800" b="1" dirty="0"/>
            </a:br>
            <a:r>
              <a:rPr lang="en-US" sz="4800" b="1" dirty="0"/>
              <a:t>—or even touch on—</a:t>
            </a:r>
            <a:br>
              <a:rPr lang="en-US" sz="4800" b="1" dirty="0"/>
            </a:br>
            <a:r>
              <a:rPr lang="en-US" sz="4800" b="1" dirty="0"/>
              <a:t>every word in a novel.</a:t>
            </a:r>
          </a:p>
        </p:txBody>
      </p:sp>
    </p:spTree>
    <p:extLst>
      <p:ext uri="{BB962C8B-B14F-4D97-AF65-F5344CB8AC3E}">
        <p14:creationId xmlns:p14="http://schemas.microsoft.com/office/powerpoint/2010/main" val="237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Your Resources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886200" y="1981200"/>
            <a:ext cx="4572000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181600" y="3200400"/>
            <a:ext cx="2514600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800600" y="3733800"/>
            <a:ext cx="3048000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760076" y="6248400"/>
            <a:ext cx="3079124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810000" y="4953000"/>
            <a:ext cx="5867400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71600"/>
            <a:ext cx="8229600" cy="5486400"/>
          </a:xfrm>
        </p:spPr>
        <p:txBody>
          <a:bodyPr>
            <a:noAutofit/>
          </a:bodyPr>
          <a:lstStyle/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The Center for Learning</a:t>
            </a:r>
          </a:p>
          <a:p>
            <a:pPr marL="41148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/>
              <a:t>		(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www.centerforlearning.org</a:t>
            </a:r>
            <a:r>
              <a:rPr lang="en-US" sz="2800" dirty="0"/>
              <a:t>) 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Scan the professional organizations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/>
              <a:t>		(NCTE:  </a:t>
            </a:r>
            <a:r>
              <a:rPr lang="en-US" sz="2800" dirty="0">
                <a:hlinkClick r:id="rId3"/>
              </a:rPr>
              <a:t>www.ncte.org</a:t>
            </a:r>
            <a:r>
              <a:rPr lang="en-US" sz="2800" dirty="0"/>
              <a:t>) / </a:t>
            </a:r>
            <a:br>
              <a:rPr lang="en-US" sz="2800" dirty="0"/>
            </a:br>
            <a:r>
              <a:rPr lang="en-US" sz="2800" dirty="0"/>
              <a:t>		(ILA: </a:t>
            </a:r>
            <a:r>
              <a:rPr lang="en-US" sz="2800" dirty="0">
                <a:hlinkClick r:id="rId4"/>
              </a:rPr>
              <a:t>www.reading.org</a:t>
            </a:r>
            <a:r>
              <a:rPr lang="en-US" sz="2800" dirty="0"/>
              <a:t>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the AP ‘Community’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/>
              <a:t>		(</a:t>
            </a:r>
            <a:r>
              <a:rPr lang="en-US" sz="2800" dirty="0">
                <a:hlinkClick r:id="rId5"/>
              </a:rPr>
              <a:t>http://apcentral.collegeboard.com</a:t>
            </a:r>
            <a:r>
              <a:rPr lang="en-US" sz="2800" dirty="0"/>
              <a:t>)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Explore the internet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/>
              <a:t>		</a:t>
            </a:r>
            <a:r>
              <a:rPr lang="en-US" sz="2800" dirty="0"/>
              <a:t>(places like </a:t>
            </a:r>
            <a:r>
              <a:rPr lang="en-US" sz="2800" dirty="0">
                <a:hlinkClick r:id="rId6"/>
              </a:rPr>
              <a:t>www.teachit.co.uk</a:t>
            </a:r>
            <a:r>
              <a:rPr lang="en-US" sz="2800" dirty="0"/>
              <a:t>)</a:t>
            </a:r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800" dirty="0"/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800" dirty="0"/>
          </a:p>
          <a:p>
            <a:pPr marL="41148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463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219200"/>
            <a:ext cx="8229600" cy="3048000"/>
          </a:xfrm>
        </p:spPr>
        <p:txBody>
          <a:bodyPr/>
          <a:lstStyle/>
          <a:p>
            <a:r>
              <a:rPr lang="en-US" dirty="0"/>
              <a:t>Plan to Enjoy It</a:t>
            </a:r>
            <a:br>
              <a:rPr lang="en-US" dirty="0"/>
            </a:br>
            <a:br>
              <a:rPr lang="en-US" dirty="0"/>
            </a:br>
            <a:r>
              <a:rPr lang="en-US" sz="2800" dirty="0"/>
              <a:t>(not optional)</a:t>
            </a:r>
          </a:p>
        </p:txBody>
      </p:sp>
    </p:spTree>
    <p:extLst>
      <p:ext uri="{BB962C8B-B14F-4D97-AF65-F5344CB8AC3E}">
        <p14:creationId xmlns:p14="http://schemas.microsoft.com/office/powerpoint/2010/main" val="271726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307</Words>
  <Application>Microsoft Office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Book Antiqua</vt:lpstr>
      <vt:lpstr>Lucida Sans</vt:lpstr>
      <vt:lpstr>Wingdings</vt:lpstr>
      <vt:lpstr>Wingdings 2</vt:lpstr>
      <vt:lpstr>Wingdings 3</vt:lpstr>
      <vt:lpstr>Apex</vt:lpstr>
      <vt:lpstr>Teaching the Novel: PLanNING </vt:lpstr>
      <vt:lpstr>Selecting the Novels</vt:lpstr>
      <vt:lpstr>Scheduling the Reading</vt:lpstr>
      <vt:lpstr>Set a Focus</vt:lpstr>
      <vt:lpstr>“Selections from….” “An Introduction to…”</vt:lpstr>
      <vt:lpstr>Find Your Resources</vt:lpstr>
      <vt:lpstr>Plan to Enjoy It  (not optional)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the Novel: PLanNING</dc:title>
  <dc:creator>Skip Nicholson</dc:creator>
  <cp:lastModifiedBy>Skip Nicholson</cp:lastModifiedBy>
  <cp:revision>11</cp:revision>
  <dcterms:created xsi:type="dcterms:W3CDTF">2011-06-21T03:25:12Z</dcterms:created>
  <dcterms:modified xsi:type="dcterms:W3CDTF">2021-06-09T07:22:25Z</dcterms:modified>
</cp:coreProperties>
</file>